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7" r:id="rId10"/>
    <p:sldId id="268" r:id="rId11"/>
    <p:sldId id="263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980" autoAdjust="0"/>
    <p:restoredTop sz="94660"/>
  </p:normalViewPr>
  <p:slideViewPr>
    <p:cSldViewPr snapToGrid="0">
      <p:cViewPr varScale="1">
        <p:scale>
          <a:sx n="223" d="100"/>
          <a:sy n="223" d="100"/>
        </p:scale>
        <p:origin x="576" y="3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51B37-6B75-41B7-A5BD-4C97724420D6}" type="datetimeFigureOut">
              <a:rPr lang="en-US" smtClean="0"/>
              <a:t>8/27/24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E557D77-661F-41BA-B146-523EBDA528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351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51B37-6B75-41B7-A5BD-4C97724420D6}" type="datetimeFigureOut">
              <a:rPr lang="en-US" smtClean="0"/>
              <a:t>8/27/24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E557D77-661F-41BA-B146-523EBDA528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673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51B37-6B75-41B7-A5BD-4C97724420D6}" type="datetimeFigureOut">
              <a:rPr lang="en-US" smtClean="0"/>
              <a:t>8/27/24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E557D77-661F-41BA-B146-523EBDA528F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103172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51B37-6B75-41B7-A5BD-4C97724420D6}" type="datetimeFigureOut">
              <a:rPr lang="en-US" smtClean="0"/>
              <a:t>8/27/24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E557D77-661F-41BA-B146-523EBDA528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896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51B37-6B75-41B7-A5BD-4C97724420D6}" type="datetimeFigureOut">
              <a:rPr lang="en-US" smtClean="0"/>
              <a:t>8/27/24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E557D77-661F-41BA-B146-523EBDA528F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212481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51B37-6B75-41B7-A5BD-4C97724420D6}" type="datetimeFigureOut">
              <a:rPr lang="en-US" smtClean="0"/>
              <a:t>8/27/24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E557D77-661F-41BA-B146-523EBDA528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9978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51B37-6B75-41B7-A5BD-4C97724420D6}" type="datetimeFigureOut">
              <a:rPr lang="en-US" smtClean="0"/>
              <a:t>8/27/24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57D77-661F-41BA-B146-523EBDA528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1544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51B37-6B75-41B7-A5BD-4C97724420D6}" type="datetimeFigureOut">
              <a:rPr lang="en-US" smtClean="0"/>
              <a:t>8/27/24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57D77-661F-41BA-B146-523EBDA528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325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51B37-6B75-41B7-A5BD-4C97724420D6}" type="datetimeFigureOut">
              <a:rPr lang="en-US" smtClean="0"/>
              <a:t>8/27/24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57D77-661F-41BA-B146-523EBDA528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9986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51B37-6B75-41B7-A5BD-4C97724420D6}" type="datetimeFigureOut">
              <a:rPr lang="en-US" smtClean="0"/>
              <a:t>8/27/24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E557D77-661F-41BA-B146-523EBDA528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127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51B37-6B75-41B7-A5BD-4C97724420D6}" type="datetimeFigureOut">
              <a:rPr lang="en-US" smtClean="0"/>
              <a:t>8/27/24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E557D77-661F-41BA-B146-523EBDA528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3116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51B37-6B75-41B7-A5BD-4C97724420D6}" type="datetimeFigureOut">
              <a:rPr lang="en-US" smtClean="0"/>
              <a:t>8/27/24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E557D77-661F-41BA-B146-523EBDA528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5968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51B37-6B75-41B7-A5BD-4C97724420D6}" type="datetimeFigureOut">
              <a:rPr lang="en-US" smtClean="0"/>
              <a:t>8/27/24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57D77-661F-41BA-B146-523EBDA528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6403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51B37-6B75-41B7-A5BD-4C97724420D6}" type="datetimeFigureOut">
              <a:rPr lang="en-US" smtClean="0"/>
              <a:t>8/27/24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57D77-661F-41BA-B146-523EBDA528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599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51B37-6B75-41B7-A5BD-4C97724420D6}" type="datetimeFigureOut">
              <a:rPr lang="en-US" smtClean="0"/>
              <a:t>8/27/24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57D77-661F-41BA-B146-523EBDA528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798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51B37-6B75-41B7-A5BD-4C97724420D6}" type="datetimeFigureOut">
              <a:rPr lang="en-US" smtClean="0"/>
              <a:t>8/27/24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E557D77-661F-41BA-B146-523EBDA528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8300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51B37-6B75-41B7-A5BD-4C97724420D6}" type="datetimeFigureOut">
              <a:rPr lang="en-US" smtClean="0"/>
              <a:t>8/27/24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E557D77-661F-41BA-B146-523EBDA528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215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  <p:sldLayoutId id="2147483833" r:id="rId12"/>
    <p:sldLayoutId id="2147483834" r:id="rId13"/>
    <p:sldLayoutId id="2147483835" r:id="rId14"/>
    <p:sldLayoutId id="2147483836" r:id="rId15"/>
    <p:sldLayoutId id="214748383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49C2F-A505-43D9-92FE-1254EB6855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1" y="276492"/>
            <a:ext cx="9091748" cy="2262781"/>
          </a:xfrm>
        </p:spPr>
        <p:txBody>
          <a:bodyPr/>
          <a:lstStyle/>
          <a:p>
            <a:pPr algn="ctr"/>
            <a:r>
              <a:rPr lang="en-US" dirty="0"/>
              <a:t>Tesla Crisis Management Plan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1B6413-228E-4583-8CD1-5228920AAF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2865" y="4777379"/>
            <a:ext cx="9091748" cy="112628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By: David A. Marshall</a:t>
            </a:r>
          </a:p>
          <a:p>
            <a:r>
              <a:rPr lang="en-US" dirty="0"/>
              <a:t>Colorado Technical University</a:t>
            </a:r>
          </a:p>
          <a:p>
            <a:r>
              <a:rPr lang="en-US" dirty="0"/>
              <a:t>LDR872 Unit 5 Discussion Board 3</a:t>
            </a:r>
          </a:p>
        </p:txBody>
      </p:sp>
    </p:spTree>
    <p:extLst>
      <p:ext uri="{BB962C8B-B14F-4D97-AF65-F5344CB8AC3E}">
        <p14:creationId xmlns:p14="http://schemas.microsoft.com/office/powerpoint/2010/main" val="6745856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0951D-AC2E-4ABA-A6E0-0C73BBFD2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635725"/>
            <a:ext cx="9144000" cy="947057"/>
          </a:xfrm>
        </p:spPr>
        <p:txBody>
          <a:bodyPr/>
          <a:lstStyle/>
          <a:p>
            <a:pPr algn="ctr"/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8770B-0411-44D8-BFBB-89088CB28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5291" y="1393365"/>
            <a:ext cx="9379132" cy="5181606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sz="1900" dirty="0"/>
              <a:t>The crisis management plan is a key in preparing a company to face potential emergencies (Bernstein &amp; Bonafede, 2011)</a:t>
            </a:r>
          </a:p>
          <a:p>
            <a:pPr marL="0" indent="0">
              <a:buNone/>
            </a:pPr>
            <a:endParaRPr lang="en-US" sz="1900" dirty="0"/>
          </a:p>
          <a:p>
            <a:r>
              <a:rPr lang="en-US" sz="1900" dirty="0"/>
              <a:t>Conduct vulnerability assessment to identify potential crisis (Bernstein n.d.)</a:t>
            </a:r>
          </a:p>
          <a:p>
            <a:endParaRPr lang="en-US" sz="1900" dirty="0"/>
          </a:p>
          <a:p>
            <a:r>
              <a:rPr lang="en-US" sz="1900" dirty="0"/>
              <a:t>Constantly review the plan and make changes necessary</a:t>
            </a:r>
          </a:p>
          <a:p>
            <a:endParaRPr lang="en-US" sz="1900" dirty="0"/>
          </a:p>
          <a:p>
            <a:r>
              <a:rPr lang="en-US" sz="1900" dirty="0"/>
              <a:t>Train, train, train. </a:t>
            </a:r>
          </a:p>
          <a:p>
            <a:pPr marL="0" indent="0">
              <a:buNone/>
            </a:pP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38232073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0951D-AC2E-4ABA-A6E0-0C73BBFD2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84960" y="2882536"/>
            <a:ext cx="9144000" cy="947057"/>
          </a:xfrm>
        </p:spPr>
        <p:txBody>
          <a:bodyPr/>
          <a:lstStyle/>
          <a:p>
            <a:pPr algn="ctr"/>
            <a:r>
              <a:rPr lang="en-US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7515991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0951D-AC2E-4ABA-A6E0-0C73BBFD2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635725"/>
            <a:ext cx="9144000" cy="947057"/>
          </a:xfrm>
        </p:spPr>
        <p:txBody>
          <a:bodyPr/>
          <a:lstStyle/>
          <a:p>
            <a:pPr algn="ctr"/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8770B-0411-44D8-BFBB-89088CB28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5291" y="1393365"/>
            <a:ext cx="9379132" cy="5181606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sz="1900" dirty="0"/>
              <a:t>University of Memphis (2017, July) Crisis management plan. </a:t>
            </a:r>
          </a:p>
          <a:p>
            <a:pPr lvl="1"/>
            <a:r>
              <a:rPr lang="en-US" sz="1700" dirty="0"/>
              <a:t>https://www.memphis.edu/crisis/pdu/crisis_mgmt_plan.pdf</a:t>
            </a:r>
          </a:p>
          <a:p>
            <a:pPr marL="0" indent="0">
              <a:buNone/>
            </a:pPr>
            <a:endParaRPr lang="en-US" sz="1900" dirty="0"/>
          </a:p>
          <a:p>
            <a:pPr marL="339725" indent="-339725"/>
            <a:r>
              <a:rPr lang="en-US" sz="1900" dirty="0"/>
              <a:t>Bernstein, J. &amp; Bonafede, B. (2011) Manager’s guide to crisis management</a:t>
            </a:r>
          </a:p>
          <a:p>
            <a:pPr marL="739775" lvl="1" indent="-339725"/>
            <a:r>
              <a:rPr lang="en-US" sz="1700" dirty="0"/>
              <a:t>Madison, Wisconsin ISBN: 10:0-07-176949-8 </a:t>
            </a:r>
          </a:p>
          <a:p>
            <a:pPr marL="0" indent="0">
              <a:buNone/>
            </a:pPr>
            <a:endParaRPr lang="en-US" sz="1900" dirty="0"/>
          </a:p>
          <a:p>
            <a:r>
              <a:rPr lang="en-US" sz="1900" dirty="0"/>
              <a:t>Management Style Guide (2019) Crisis management team. </a:t>
            </a:r>
            <a:r>
              <a:rPr lang="en-US" sz="1900" i="1" dirty="0"/>
              <a:t>MSG</a:t>
            </a:r>
          </a:p>
          <a:p>
            <a:pPr lvl="1"/>
            <a:r>
              <a:rPr lang="en-US" sz="1700" dirty="0"/>
              <a:t>https://www.managementstudyguide.com/crisis-management-team.htm</a:t>
            </a:r>
          </a:p>
          <a:p>
            <a:endParaRPr lang="en-US" sz="1900" dirty="0"/>
          </a:p>
          <a:p>
            <a:r>
              <a:rPr lang="en-US" sz="1900" dirty="0"/>
              <a:t>Richards, D (2017) Crisis management. Teams roles and responsibilities. </a:t>
            </a:r>
          </a:p>
          <a:p>
            <a:pPr lvl="1"/>
            <a:r>
              <a:rPr lang="en-US" sz="1700" i="1" dirty="0"/>
              <a:t>Tucker-Hall</a:t>
            </a:r>
            <a:r>
              <a:rPr lang="en-US" sz="1700" dirty="0"/>
              <a:t> https://tuckerhall.com</a:t>
            </a:r>
          </a:p>
          <a:p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21626970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0951D-AC2E-4ABA-A6E0-0C73BBFD2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635725"/>
            <a:ext cx="9144000" cy="947057"/>
          </a:xfrm>
        </p:spPr>
        <p:txBody>
          <a:bodyPr/>
          <a:lstStyle/>
          <a:p>
            <a:pPr algn="ctr"/>
            <a:r>
              <a:rPr lang="en-US" dirty="0"/>
              <a:t>References Continued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8770B-0411-44D8-BFBB-89088CB28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5291" y="1393365"/>
            <a:ext cx="9379132" cy="5181606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sz="1900" dirty="0"/>
              <a:t>Greenspan, R. (2018, June) Tesla, Inc.’s corporate social responsibility&amp; citizenship, stakeholder. </a:t>
            </a:r>
            <a:r>
              <a:rPr lang="en-US" sz="1900" i="1" dirty="0"/>
              <a:t>Panmure Institute</a:t>
            </a:r>
            <a:r>
              <a:rPr lang="en-US" sz="1900" dirty="0"/>
              <a:t>. </a:t>
            </a:r>
          </a:p>
          <a:p>
            <a:pPr lvl="1"/>
            <a:r>
              <a:rPr lang="en-US" sz="1700" dirty="0"/>
              <a:t>https://panmore.com/tesla-motors-inc-stakeholders-corporate-social-responsibility</a:t>
            </a:r>
          </a:p>
          <a:p>
            <a:pPr marL="0" indent="0">
              <a:buNone/>
            </a:pPr>
            <a:endParaRPr lang="en-US" sz="1900" dirty="0"/>
          </a:p>
          <a:p>
            <a:r>
              <a:rPr lang="en-US" sz="1900" dirty="0"/>
              <a:t>Atkins, B. (2019, February) Tesla’s leadership challenge. </a:t>
            </a:r>
            <a:r>
              <a:rPr lang="en-US" sz="1900" i="1" dirty="0"/>
              <a:t>Forbes Media LLC </a:t>
            </a:r>
          </a:p>
          <a:p>
            <a:pPr lvl="1"/>
            <a:r>
              <a:rPr lang="en-US" sz="1700" dirty="0"/>
              <a:t>https://www.forbes.com/sites/betsyatkins/2019/02/25/tesla-is-imploding-again/#cf48c2068e15</a:t>
            </a:r>
          </a:p>
          <a:p>
            <a:pPr lvl="1"/>
            <a:endParaRPr lang="en-US" sz="1700" dirty="0"/>
          </a:p>
          <a:p>
            <a:pPr marL="344488" indent="-344488"/>
            <a:r>
              <a:rPr lang="en-US" sz="1900" dirty="0"/>
              <a:t>Bernstein, J. (n.d.) The role of the vulnerability audit in crisis prevention.  		</a:t>
            </a:r>
          </a:p>
          <a:p>
            <a:pPr marL="801688" lvl="1" indent="-344488">
              <a:tabLst>
                <a:tab pos="396875" algn="l"/>
              </a:tabLst>
            </a:pPr>
            <a:r>
              <a:rPr lang="en-US" sz="1700" i="1" dirty="0"/>
              <a:t>Bernstein Crisis Management</a:t>
            </a:r>
            <a:r>
              <a:rPr lang="en-US" sz="1700" dirty="0"/>
              <a:t>		https://www.bernsteincrisismangagement.com/the-role-of-the-vulnerability-audit-in-crisis-prevention/</a:t>
            </a:r>
          </a:p>
          <a:p>
            <a:pPr marL="0" indent="0">
              <a:buNone/>
            </a:pPr>
            <a:endParaRPr lang="en-US" sz="1900" dirty="0"/>
          </a:p>
          <a:p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2855446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0951D-AC2E-4ABA-A6E0-0C73BBFD2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5291" y="624110"/>
            <a:ext cx="9152709" cy="1280890"/>
          </a:xfrm>
        </p:spPr>
        <p:txBody>
          <a:bodyPr/>
          <a:lstStyle/>
          <a:p>
            <a:pPr algn="ctr"/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8770B-0411-44D8-BFBB-89088CB28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5291" y="2133600"/>
            <a:ext cx="9152709" cy="3777622"/>
          </a:xfrm>
        </p:spPr>
        <p:txBody>
          <a:bodyPr/>
          <a:lstStyle/>
          <a:p>
            <a:r>
              <a:rPr lang="en-US" dirty="0"/>
              <a:t>Introduction</a:t>
            </a:r>
          </a:p>
          <a:p>
            <a:r>
              <a:rPr lang="en-US" dirty="0"/>
              <a:t>Documentation</a:t>
            </a:r>
          </a:p>
          <a:p>
            <a:r>
              <a:rPr lang="en-US" dirty="0"/>
              <a:t>Crisis Management Team</a:t>
            </a:r>
          </a:p>
          <a:p>
            <a:r>
              <a:rPr lang="en-US" dirty="0"/>
              <a:t>Tesla Stakeholders</a:t>
            </a:r>
          </a:p>
          <a:p>
            <a:r>
              <a:rPr lang="en-US" dirty="0"/>
              <a:t>Communications</a:t>
            </a:r>
          </a:p>
          <a:p>
            <a:r>
              <a:rPr lang="en-US" dirty="0"/>
              <a:t>Crisis Recovery</a:t>
            </a:r>
          </a:p>
          <a:p>
            <a:r>
              <a:rPr lang="en-US" dirty="0"/>
              <a:t>Recommendations</a:t>
            </a:r>
          </a:p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912452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0951D-AC2E-4ABA-A6E0-0C73BBFD2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3999" y="635725"/>
            <a:ext cx="9144001" cy="947057"/>
          </a:xfrm>
        </p:spPr>
        <p:txBody>
          <a:bodyPr/>
          <a:lstStyle/>
          <a:p>
            <a:pPr algn="ctr"/>
            <a:r>
              <a:rPr lang="en-US" dirty="0"/>
              <a:t>Introduction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8770B-0411-44D8-BFBB-89088CB28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3999" y="1637212"/>
            <a:ext cx="9474927" cy="4911634"/>
          </a:xfrm>
        </p:spPr>
        <p:txBody>
          <a:bodyPr>
            <a:normAutofit fontScale="40000" lnSpcReduction="20000"/>
          </a:bodyPr>
          <a:lstStyle/>
          <a:p>
            <a:r>
              <a:rPr lang="en-US" sz="4500" dirty="0"/>
              <a:t>Crisis Management Plan outlines actions, procedures and guidelines in responding to a emergency. </a:t>
            </a:r>
          </a:p>
          <a:p>
            <a:pPr marL="0" indent="0">
              <a:buNone/>
            </a:pPr>
            <a:endParaRPr lang="en-US" sz="4500" dirty="0"/>
          </a:p>
          <a:p>
            <a:r>
              <a:rPr lang="en-US" sz="4500" dirty="0"/>
              <a:t>Plan covers emergencies such as (University of Memphis, 2017):</a:t>
            </a:r>
          </a:p>
          <a:p>
            <a:pPr lvl="1"/>
            <a:r>
              <a:rPr lang="en-US" sz="4500" dirty="0"/>
              <a:t>Natural Disasters</a:t>
            </a:r>
          </a:p>
          <a:p>
            <a:pPr lvl="1"/>
            <a:r>
              <a:rPr lang="en-US" sz="4500" dirty="0"/>
              <a:t>Manufacture mishaps</a:t>
            </a:r>
          </a:p>
          <a:p>
            <a:pPr lvl="1"/>
            <a:r>
              <a:rPr lang="en-US" sz="4500" dirty="0"/>
              <a:t>Emergencies at the factories</a:t>
            </a:r>
          </a:p>
          <a:p>
            <a:pPr lvl="1"/>
            <a:r>
              <a:rPr lang="en-US" sz="4500" dirty="0"/>
              <a:t>Leadership turmoil</a:t>
            </a:r>
          </a:p>
          <a:p>
            <a:pPr lvl="1"/>
            <a:r>
              <a:rPr lang="en-US" sz="4500" dirty="0"/>
              <a:t>Cyber attacks</a:t>
            </a:r>
          </a:p>
          <a:p>
            <a:pPr lvl="1"/>
            <a:r>
              <a:rPr lang="en-US" sz="4500" dirty="0"/>
              <a:t>Financial crisis</a:t>
            </a:r>
          </a:p>
          <a:p>
            <a:pPr marL="0" indent="0">
              <a:buNone/>
            </a:pPr>
            <a:endParaRPr lang="en-US" sz="4500" dirty="0"/>
          </a:p>
          <a:p>
            <a:r>
              <a:rPr lang="en-US" sz="4500" dirty="0"/>
              <a:t>Priorities</a:t>
            </a:r>
          </a:p>
          <a:p>
            <a:pPr lvl="1"/>
            <a:r>
              <a:rPr lang="en-US" sz="4500" dirty="0"/>
              <a:t>Restoration of operations</a:t>
            </a:r>
          </a:p>
          <a:p>
            <a:pPr lvl="1"/>
            <a:r>
              <a:rPr lang="en-US" sz="4500" dirty="0"/>
              <a:t>Protect lives, property, community and environment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7047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0951D-AC2E-4ABA-A6E0-0C73BBFD2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2709" y="635725"/>
            <a:ext cx="9161417" cy="947057"/>
          </a:xfrm>
        </p:spPr>
        <p:txBody>
          <a:bodyPr/>
          <a:lstStyle/>
          <a:p>
            <a:pPr algn="ctr"/>
            <a:r>
              <a:rPr lang="en-US" dirty="0"/>
              <a:t>Documentation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8770B-0411-44D8-BFBB-89088CB28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5291" y="1309409"/>
            <a:ext cx="9161417" cy="5652108"/>
          </a:xfrm>
        </p:spPr>
        <p:txBody>
          <a:bodyPr>
            <a:normAutofit/>
          </a:bodyPr>
          <a:lstStyle/>
          <a:p>
            <a:r>
              <a:rPr lang="en-US" dirty="0"/>
              <a:t>Team has the responsibility to record and maintain vital information such as (Bernstein &amp; Bonafede, 2011):</a:t>
            </a:r>
          </a:p>
          <a:p>
            <a:pPr lvl="1"/>
            <a:r>
              <a:rPr lang="en-US" sz="1800" dirty="0"/>
              <a:t>Notes</a:t>
            </a:r>
          </a:p>
          <a:p>
            <a:pPr lvl="1"/>
            <a:r>
              <a:rPr lang="en-US" sz="1800" dirty="0"/>
              <a:t>Meeting minutes</a:t>
            </a:r>
          </a:p>
          <a:p>
            <a:pPr lvl="1"/>
            <a:r>
              <a:rPr lang="en-US" sz="1800" dirty="0"/>
              <a:t>Decisions made by team</a:t>
            </a:r>
          </a:p>
          <a:p>
            <a:pPr lvl="1"/>
            <a:r>
              <a:rPr lang="en-US" sz="1800" dirty="0"/>
              <a:t>Actions taken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Other items of interests: </a:t>
            </a:r>
          </a:p>
          <a:p>
            <a:pPr lvl="1"/>
            <a:r>
              <a:rPr lang="en-US" sz="1900" dirty="0"/>
              <a:t>Crisis communications plan</a:t>
            </a:r>
          </a:p>
          <a:p>
            <a:pPr lvl="1"/>
            <a:r>
              <a:rPr lang="en-US" sz="1900" dirty="0"/>
              <a:t>Emergency evacuation policy</a:t>
            </a:r>
          </a:p>
          <a:p>
            <a:pPr lvl="1"/>
            <a:r>
              <a:rPr lang="en-US" sz="1900" dirty="0"/>
              <a:t>Point of contact information</a:t>
            </a:r>
          </a:p>
          <a:p>
            <a:pPr lvl="1"/>
            <a:r>
              <a:rPr lang="en-US" sz="1900" dirty="0"/>
              <a:t>Tests and training procedures</a:t>
            </a:r>
          </a:p>
          <a:p>
            <a:pPr lvl="1"/>
            <a:r>
              <a:rPr lang="en-US" sz="1900" dirty="0"/>
              <a:t>Roles and responsibilities</a:t>
            </a:r>
          </a:p>
          <a:p>
            <a:pPr lvl="1"/>
            <a:endParaRPr lang="en-US" sz="1900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357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0951D-AC2E-4ABA-A6E0-0C73BBFD2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5291" y="635725"/>
            <a:ext cx="9152709" cy="947057"/>
          </a:xfrm>
        </p:spPr>
        <p:txBody>
          <a:bodyPr/>
          <a:lstStyle/>
          <a:p>
            <a:pPr algn="ctr"/>
            <a:r>
              <a:rPr lang="en-US" dirty="0"/>
              <a:t>Crisis Management Team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8770B-0411-44D8-BFBB-89088CB28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5291" y="1637212"/>
            <a:ext cx="9152710" cy="451104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Purpose of the team (MSG, 2019): </a:t>
            </a:r>
          </a:p>
          <a:p>
            <a:pPr lvl="1"/>
            <a:r>
              <a:rPr lang="en-US" sz="1800" dirty="0"/>
              <a:t>Carry out appropriate actions to protect the organization</a:t>
            </a:r>
          </a:p>
          <a:p>
            <a:pPr lvl="1"/>
            <a:r>
              <a:rPr lang="en-US" sz="1800" dirty="0"/>
              <a:t>Decide strategies</a:t>
            </a:r>
          </a:p>
          <a:p>
            <a:pPr lvl="1"/>
            <a:r>
              <a:rPr lang="en-US" sz="1800" dirty="0"/>
              <a:t>Decide future course of action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Each member of the team must perform under pressure and communicate effectively (Richards, 2017).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r>
              <a:rPr lang="en-US" dirty="0"/>
              <a:t>Members: </a:t>
            </a:r>
          </a:p>
          <a:p>
            <a:pPr lvl="1"/>
            <a:r>
              <a:rPr lang="en-US" sz="1800" dirty="0"/>
              <a:t>Tesla Executive Leadership</a:t>
            </a:r>
          </a:p>
          <a:p>
            <a:pPr lvl="1"/>
            <a:r>
              <a:rPr lang="en-US" sz="1800" dirty="0"/>
              <a:t>Members will have different roles depending on the crisis</a:t>
            </a:r>
          </a:p>
          <a:p>
            <a:pPr lvl="1"/>
            <a:r>
              <a:rPr lang="en-US" sz="1800" dirty="0"/>
              <a:t>Mr. Elon Musk is overall in charge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0027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0951D-AC2E-4ABA-A6E0-0C73BBFD2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5291" y="635725"/>
            <a:ext cx="9152709" cy="947057"/>
          </a:xfrm>
        </p:spPr>
        <p:txBody>
          <a:bodyPr/>
          <a:lstStyle/>
          <a:p>
            <a:pPr algn="ctr"/>
            <a:r>
              <a:rPr lang="en-US" dirty="0"/>
              <a:t>Tesla Stakeholders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8770B-0411-44D8-BFBB-89088CB28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5291" y="1637212"/>
            <a:ext cx="9448800" cy="4458788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Tesla’s stakeholders consist of community, customers, employees, investors/shareholders, and government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Stakeholders have a vested interest on what happens to the organization during a crisis (Bernstein &amp; Bonafede, 2011) </a:t>
            </a:r>
          </a:p>
          <a:p>
            <a:r>
              <a:rPr lang="en-US" dirty="0"/>
              <a:t>Goal of the team is to retain support of the stakeholders during a crisis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Crisis Management Team has the responsibility to communicate with the stakeholders (Greenspan, 2018)</a:t>
            </a:r>
          </a:p>
        </p:txBody>
      </p:sp>
    </p:spTree>
    <p:extLst>
      <p:ext uri="{BB962C8B-B14F-4D97-AF65-F5344CB8AC3E}">
        <p14:creationId xmlns:p14="http://schemas.microsoft.com/office/powerpoint/2010/main" val="717276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0951D-AC2E-4ABA-A6E0-0C73BBFD2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635725"/>
            <a:ext cx="9144000" cy="947057"/>
          </a:xfrm>
        </p:spPr>
        <p:txBody>
          <a:bodyPr/>
          <a:lstStyle/>
          <a:p>
            <a:pPr algn="ctr"/>
            <a:r>
              <a:rPr lang="en-US" dirty="0"/>
              <a:t>Communications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8770B-0411-44D8-BFBB-89088CB28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5291" y="1393365"/>
            <a:ext cx="9379132" cy="5181606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sz="1900" dirty="0"/>
              <a:t>Internal and external communications is vital during a crisis (University of Memphis, 2017)</a:t>
            </a:r>
          </a:p>
          <a:p>
            <a:pPr marL="0" indent="0">
              <a:buNone/>
            </a:pPr>
            <a:endParaRPr lang="en-US" sz="1900" dirty="0"/>
          </a:p>
          <a:p>
            <a:r>
              <a:rPr lang="en-US" sz="1900" dirty="0"/>
              <a:t>Control the flow of communications internally and externally </a:t>
            </a:r>
          </a:p>
          <a:p>
            <a:pPr marL="0" indent="0">
              <a:buNone/>
            </a:pPr>
            <a:endParaRPr lang="en-US" sz="1900" dirty="0"/>
          </a:p>
          <a:p>
            <a:r>
              <a:rPr lang="en-US" sz="1900" dirty="0"/>
              <a:t>External communications includes: social media sites, blogs, web posting, media and press releases</a:t>
            </a:r>
          </a:p>
          <a:p>
            <a:endParaRPr lang="en-US" sz="1900" dirty="0"/>
          </a:p>
          <a:p>
            <a:r>
              <a:rPr lang="en-US" sz="1900" dirty="0"/>
              <a:t>Stakeholders, crisis team members are examples of internal communications (Atkins, 2019) </a:t>
            </a:r>
          </a:p>
          <a:p>
            <a:endParaRPr lang="en-US" sz="1900" dirty="0"/>
          </a:p>
          <a:p>
            <a:r>
              <a:rPr lang="en-US" sz="1900" dirty="0"/>
              <a:t>Communications should be prompt, compassionate, honest, informative and interactive (Bernstein &amp; Bonafede, 2011) </a:t>
            </a:r>
          </a:p>
        </p:txBody>
      </p:sp>
    </p:spTree>
    <p:extLst>
      <p:ext uri="{BB962C8B-B14F-4D97-AF65-F5344CB8AC3E}">
        <p14:creationId xmlns:p14="http://schemas.microsoft.com/office/powerpoint/2010/main" val="3318462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0951D-AC2E-4ABA-A6E0-0C73BBFD2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635725"/>
            <a:ext cx="9144000" cy="947057"/>
          </a:xfrm>
        </p:spPr>
        <p:txBody>
          <a:bodyPr/>
          <a:lstStyle/>
          <a:p>
            <a:pPr algn="ctr"/>
            <a:r>
              <a:rPr lang="en-US" dirty="0"/>
              <a:t>Crisis Recovery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8770B-0411-44D8-BFBB-89088CB28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5291" y="1393365"/>
            <a:ext cx="9379132" cy="5181606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sz="1900" dirty="0"/>
              <a:t>Members of the crisis management team conduct a post-crisis analysis, determine damage, and conduct vulnerability audit (Bernstein &amp; Bonafede, 2011)</a:t>
            </a:r>
          </a:p>
          <a:p>
            <a:pPr marL="0" indent="0">
              <a:buNone/>
            </a:pPr>
            <a:endParaRPr lang="en-US" sz="1900" dirty="0"/>
          </a:p>
          <a:p>
            <a:r>
              <a:rPr lang="en-US" sz="1900" dirty="0"/>
              <a:t>The improvement plan is an executive summary of all details of the crisis. </a:t>
            </a:r>
          </a:p>
          <a:p>
            <a:pPr marL="0" indent="0">
              <a:buNone/>
            </a:pPr>
            <a:endParaRPr lang="en-US" sz="1900" dirty="0"/>
          </a:p>
          <a:p>
            <a:r>
              <a:rPr lang="en-US" sz="1900" dirty="0"/>
              <a:t>Vulnerability audit is a self-assessment identifying potential crisis to prepare for in the future (Bernstein, n.d.)</a:t>
            </a:r>
          </a:p>
        </p:txBody>
      </p:sp>
    </p:spTree>
    <p:extLst>
      <p:ext uri="{BB962C8B-B14F-4D97-AF65-F5344CB8AC3E}">
        <p14:creationId xmlns:p14="http://schemas.microsoft.com/office/powerpoint/2010/main" val="33262825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40951D-AC2E-4ABA-A6E0-0C73BBFD2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635725"/>
            <a:ext cx="9144000" cy="947057"/>
          </a:xfrm>
        </p:spPr>
        <p:txBody>
          <a:bodyPr/>
          <a:lstStyle/>
          <a:p>
            <a:pPr algn="ctr"/>
            <a:r>
              <a:rPr lang="en-US" dirty="0"/>
              <a:t>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58770B-0411-44D8-BFBB-89088CB289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5291" y="1393365"/>
            <a:ext cx="9379132" cy="5181606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sz="1900" dirty="0"/>
              <a:t>Conduct training</a:t>
            </a:r>
          </a:p>
          <a:p>
            <a:pPr lvl="1"/>
            <a:r>
              <a:rPr lang="en-US" sz="1700" dirty="0"/>
              <a:t>Ensures the process runs smoothly</a:t>
            </a:r>
          </a:p>
          <a:p>
            <a:pPr lvl="1"/>
            <a:r>
              <a:rPr lang="en-US" sz="1700" dirty="0"/>
              <a:t>Members are familiar with the roles and responsibilities </a:t>
            </a:r>
          </a:p>
          <a:p>
            <a:pPr marL="457200" lvl="1" indent="0">
              <a:buNone/>
            </a:pPr>
            <a:endParaRPr lang="en-US" sz="1700" dirty="0"/>
          </a:p>
          <a:p>
            <a:r>
              <a:rPr lang="en-US" sz="1900" dirty="0"/>
              <a:t>Always review the plan for updates (Bernstein &amp; Bonafede, 2011)</a:t>
            </a:r>
          </a:p>
          <a:p>
            <a:pPr marL="0" indent="0">
              <a:buNone/>
            </a:pP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2178981895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92</TotalTime>
  <Words>691</Words>
  <Application>Microsoft Macintosh PowerPoint</Application>
  <PresentationFormat>Widescreen</PresentationFormat>
  <Paragraphs>131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Century Gothic</vt:lpstr>
      <vt:lpstr>Wingdings 3</vt:lpstr>
      <vt:lpstr>Wisp</vt:lpstr>
      <vt:lpstr>Tesla Crisis Management Plan</vt:lpstr>
      <vt:lpstr>Agenda</vt:lpstr>
      <vt:lpstr>Introduction </vt:lpstr>
      <vt:lpstr>Documentation </vt:lpstr>
      <vt:lpstr>Crisis Management Team </vt:lpstr>
      <vt:lpstr>Tesla Stakeholders</vt:lpstr>
      <vt:lpstr>Communications</vt:lpstr>
      <vt:lpstr>Crisis Recovery</vt:lpstr>
      <vt:lpstr>Recommendations</vt:lpstr>
      <vt:lpstr>Summary</vt:lpstr>
      <vt:lpstr>Questions</vt:lpstr>
      <vt:lpstr>References</vt:lpstr>
      <vt:lpstr>References Continued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Tesla Crisis Management Plan</dc:title>
  <dc:creator>Marshall, David</dc:creator>
  <cp:lastModifiedBy>David Marshall</cp:lastModifiedBy>
  <cp:revision>14</cp:revision>
  <dcterms:created xsi:type="dcterms:W3CDTF">2019-06-12T17:01:01Z</dcterms:created>
  <dcterms:modified xsi:type="dcterms:W3CDTF">2024-08-27T17:19:41Z</dcterms:modified>
</cp:coreProperties>
</file>